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7" r:id="rId4"/>
    <p:sldId id="264" r:id="rId5"/>
    <p:sldId id="261" r:id="rId6"/>
    <p:sldId id="266" r:id="rId7"/>
  </p:sldIdLst>
  <p:sldSz cx="6858000" cy="9906000" type="A4"/>
  <p:notesSz cx="6864350" cy="99964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2">
          <p15:clr>
            <a:srgbClr val="A4A3A4"/>
          </p15:clr>
        </p15:guide>
        <p15:guide id="2" pos="3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00"/>
    <a:srgbClr val="CCFFCC"/>
    <a:srgbClr val="87C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24" autoAdjust="0"/>
  </p:normalViewPr>
  <p:slideViewPr>
    <p:cSldViewPr showGuides="1">
      <p:cViewPr>
        <p:scale>
          <a:sx n="75" d="100"/>
          <a:sy n="75" d="100"/>
        </p:scale>
        <p:origin x="2568" y="126"/>
      </p:cViewPr>
      <p:guideLst>
        <p:guide orient="horz" pos="2712"/>
        <p:guide pos="36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66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57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81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1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63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07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36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1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66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39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4EE4-E6C8-44CE-AB7A-B898AE38EDB7}" type="datetimeFigureOut">
              <a:rPr lang="de-DE" smtClean="0"/>
              <a:t>28.11.2017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014A-4DF4-4EB4-BA25-42ACBB2847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7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3123728" y="7293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8057" y="118007"/>
            <a:ext cx="6669360" cy="9593522"/>
          </a:xfrm>
          <a:prstGeom prst="roundRect">
            <a:avLst>
              <a:gd name="adj" fmla="val 2547"/>
            </a:avLst>
          </a:prstGeom>
          <a:noFill/>
          <a:ln w="635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CC00"/>
              </a:solidFill>
            </a:endParaRP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C0B07154-1B2F-43A3-95BD-FCDA55EB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03683"/>
              </p:ext>
            </p:extLst>
          </p:nvPr>
        </p:nvGraphicFramePr>
        <p:xfrm>
          <a:off x="254385" y="1513376"/>
          <a:ext cx="6336704" cy="67855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61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Produktübersicht</a:t>
                      </a:r>
                    </a:p>
                    <a:p>
                      <a:pPr algn="ctr"/>
                      <a:r>
                        <a:rPr lang="de-DE" sz="2000" dirty="0"/>
                        <a:t>Filter für Partikel- und Gasmessgeräte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07">
                <a:tc>
                  <a:txBody>
                    <a:bodyPr/>
                    <a:lstStyle/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47 mm Membranfilter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Filtermembran aus PTFE; Porengröße XY µm</a:t>
                      </a:r>
                    </a:p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7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25 mm Membranfilter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Filtermembran aus PTFE; Porengröße XY µm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Kapsel–/ Inline Filter </a:t>
                      </a:r>
                      <a:br>
                        <a:rPr lang="de-DE" sz="1400" b="1" dirty="0"/>
                      </a:br>
                      <a:r>
                        <a:rPr lang="de-DE" sz="1400" b="1" dirty="0"/>
                        <a:t>HC21-4N-PTF - HEPA </a:t>
                      </a:r>
                    </a:p>
                    <a:p>
                      <a:pPr algn="l"/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Technische Details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61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8060</a:t>
                      </a:r>
                    </a:p>
                    <a:p>
                      <a:pPr algn="l"/>
                      <a:r>
                        <a:rPr lang="de-DE" sz="1400" b="1" dirty="0"/>
                        <a:t>Filterband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30mm x10 m für AE33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521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25mm Aluminiumfolien</a:t>
                      </a:r>
                    </a:p>
                    <a:p>
                      <a:pPr algn="l"/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Stück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Folien für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Impaktorenstufen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ELPI+</a:t>
                      </a:r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67868"/>
                  </a:ext>
                </a:extLst>
              </a:tr>
            </a:tbl>
          </a:graphicData>
        </a:graphic>
      </p:graphicFrame>
      <p:pic>
        <p:nvPicPr>
          <p:cNvPr id="18" name="Grafik 17">
            <a:extLst>
              <a:ext uri="{FF2B5EF4-FFF2-40B4-BE49-F238E27FC236}">
                <a16:creationId xmlns:a16="http://schemas.microsoft.com/office/drawing/2014/main" id="{C482F579-EF7B-4B9F-B8CD-36108E3FD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8" y="2360712"/>
            <a:ext cx="1892995" cy="1179322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574EDE8-FAF6-415D-92E2-87C9D15CD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" y="3643697"/>
            <a:ext cx="1892995" cy="12241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A649CB13-3A45-4150-A5F8-FA18F228960C}"/>
              </a:ext>
            </a:extLst>
          </p:cNvPr>
          <p:cNvSpPr txBox="1"/>
          <p:nvPr/>
        </p:nvSpPr>
        <p:spPr>
          <a:xfrm>
            <a:off x="390585" y="9713803"/>
            <a:ext cx="626325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50" dirty="0"/>
              <a:t>Alle Angaben wurden sorgfältig erstellt und geprüft. Für eventuelle Fehler übernehmen wir keine Haftung. ENVILYSE GmbH, </a:t>
            </a:r>
            <a:r>
              <a:rPr lang="de-DE" sz="750" dirty="0" err="1"/>
              <a:t>Dok</a:t>
            </a:r>
            <a:r>
              <a:rPr lang="de-DE" sz="750" dirty="0"/>
              <a:t>. 106-05, August 2016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9244ADF-0BBC-44FA-A952-1EAA43267293}"/>
              </a:ext>
            </a:extLst>
          </p:cNvPr>
          <p:cNvGrpSpPr/>
          <p:nvPr/>
        </p:nvGrpSpPr>
        <p:grpSpPr>
          <a:xfrm>
            <a:off x="77262" y="121865"/>
            <a:ext cx="6692681" cy="1391511"/>
            <a:chOff x="64712" y="8464934"/>
            <a:chExt cx="6692681" cy="1391511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8DC9812F-A0ED-4B3A-A91A-3EAB60513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12" y="8488232"/>
              <a:ext cx="1708104" cy="114726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5" name="Abgerundetes Rechteck 8">
              <a:extLst>
                <a:ext uri="{FF2B5EF4-FFF2-40B4-BE49-F238E27FC236}">
                  <a16:creationId xmlns:a16="http://schemas.microsoft.com/office/drawing/2014/main" id="{3587B51B-9B89-48B4-A66C-7A855A3DFB13}"/>
                </a:ext>
              </a:extLst>
            </p:cNvPr>
            <p:cNvSpPr/>
            <p:nvPr/>
          </p:nvSpPr>
          <p:spPr>
            <a:xfrm>
              <a:off x="88033" y="8464934"/>
              <a:ext cx="6669360" cy="1246595"/>
            </a:xfrm>
            <a:prstGeom prst="roundRect">
              <a:avLst/>
            </a:prstGeom>
            <a:noFill/>
            <a:ln w="635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9C3E7127-8000-4F73-8D9F-446C1F1087BD}"/>
                </a:ext>
              </a:extLst>
            </p:cNvPr>
            <p:cNvSpPr txBox="1"/>
            <p:nvPr/>
          </p:nvSpPr>
          <p:spPr>
            <a:xfrm>
              <a:off x="1752634" y="8579172"/>
              <a:ext cx="3603872" cy="1277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/>
                <a:t>ENVILYSE GmbH	Tel.: +49 (0)201 384 389 21</a:t>
              </a:r>
            </a:p>
            <a:p>
              <a:r>
                <a:rPr lang="de-DE" sz="1100" dirty="0"/>
                <a:t>Kruppstr. 82-100	Fax: +49 (0)201 384 389 23</a:t>
              </a:r>
            </a:p>
            <a:p>
              <a:r>
                <a:rPr lang="de-DE" sz="1100" dirty="0"/>
                <a:t>45145 Essen		E-Mail: info@envilyse.de</a:t>
              </a:r>
            </a:p>
            <a:p>
              <a:endParaRPr lang="de-DE" sz="400" dirty="0"/>
            </a:p>
            <a:p>
              <a:endParaRPr lang="de-DE" sz="400" dirty="0"/>
            </a:p>
            <a:p>
              <a:pPr algn="ctr"/>
              <a:r>
                <a:rPr lang="de-DE" sz="1200" b="1" dirty="0"/>
                <a:t>Vertrieb und Service für Umweltmesstechnik</a:t>
              </a:r>
            </a:p>
            <a:p>
              <a:pPr algn="ctr"/>
              <a:r>
                <a:rPr lang="de-DE" sz="1200" b="1" dirty="0"/>
                <a:t>www.envilyse.de</a:t>
              </a:r>
            </a:p>
            <a:p>
              <a:endParaRPr lang="de-DE" sz="1200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6DEB602-BF6D-4977-B143-7778D2497E34}"/>
                </a:ext>
              </a:extLst>
            </p:cNvPr>
            <p:cNvSpPr txBox="1"/>
            <p:nvPr/>
          </p:nvSpPr>
          <p:spPr>
            <a:xfrm>
              <a:off x="5589241" y="8511200"/>
              <a:ext cx="103848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b="1" dirty="0">
                  <a:solidFill>
                    <a:srgbClr val="00CC00"/>
                  </a:solidFill>
                </a:rPr>
                <a:t>Luft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Wasser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Boden</a:t>
              </a:r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171BB4D0-EAFF-43F0-9E3F-F2480A9A5F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26" t="1601" r="7139" b="14382"/>
          <a:stretch/>
        </p:blipFill>
        <p:spPr>
          <a:xfrm>
            <a:off x="413020" y="7257256"/>
            <a:ext cx="1891102" cy="100197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C048508-500E-4ACD-9D38-C28F2C8B8B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198" t="11431" r="7208" b="9212"/>
          <a:stretch/>
        </p:blipFill>
        <p:spPr>
          <a:xfrm>
            <a:off x="266911" y="5085968"/>
            <a:ext cx="2121337" cy="12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5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3123728" y="7293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8057" y="118007"/>
            <a:ext cx="6669360" cy="9593522"/>
          </a:xfrm>
          <a:prstGeom prst="roundRect">
            <a:avLst>
              <a:gd name="adj" fmla="val 2547"/>
            </a:avLst>
          </a:prstGeom>
          <a:noFill/>
          <a:ln w="635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CC00"/>
              </a:solidFill>
            </a:endParaRP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C0B07154-1B2F-43A3-95BD-FCDA55EB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74149"/>
              </p:ext>
            </p:extLst>
          </p:nvPr>
        </p:nvGraphicFramePr>
        <p:xfrm>
          <a:off x="254385" y="1513376"/>
          <a:ext cx="6336704" cy="67855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61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Produktübersicht</a:t>
                      </a:r>
                    </a:p>
                    <a:p>
                      <a:pPr algn="ctr"/>
                      <a:r>
                        <a:rPr lang="de-DE" sz="2000" dirty="0"/>
                        <a:t>Filter für Partikel- und Gasmessgeräte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07">
                <a:tc>
                  <a:txBody>
                    <a:bodyPr/>
                    <a:lstStyle/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47 mm Membranfilter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Filtermembran aus PTFE; Porengröße XY µm</a:t>
                      </a:r>
                    </a:p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7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25 mm Membranfilter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Filtermembran aus PTFE; Porengröße XY µm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Kapsel–/ Inline Filter </a:t>
                      </a:r>
                      <a:br>
                        <a:rPr lang="de-DE" sz="1400" b="1" dirty="0"/>
                      </a:br>
                      <a:r>
                        <a:rPr lang="de-DE" sz="1400" b="1" dirty="0"/>
                        <a:t>HC21-4N-PTF - HEPA </a:t>
                      </a:r>
                    </a:p>
                    <a:p>
                      <a:pPr algn="l"/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Technische Details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61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8060</a:t>
                      </a:r>
                    </a:p>
                    <a:p>
                      <a:pPr algn="l"/>
                      <a:r>
                        <a:rPr lang="de-DE" sz="1400" b="1" dirty="0"/>
                        <a:t>Filterband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30mm x10 m für AE33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521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25mm Aluminiumfolien</a:t>
                      </a:r>
                    </a:p>
                    <a:p>
                      <a:pPr algn="l"/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Stück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Folien für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Impaktorenstufen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ELPI+</a:t>
                      </a:r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67868"/>
                  </a:ext>
                </a:extLst>
              </a:tr>
            </a:tbl>
          </a:graphicData>
        </a:graphic>
      </p:graphicFrame>
      <p:pic>
        <p:nvPicPr>
          <p:cNvPr id="18" name="Grafik 17">
            <a:extLst>
              <a:ext uri="{FF2B5EF4-FFF2-40B4-BE49-F238E27FC236}">
                <a16:creationId xmlns:a16="http://schemas.microsoft.com/office/drawing/2014/main" id="{C482F579-EF7B-4B9F-B8CD-36108E3FD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8" y="2360712"/>
            <a:ext cx="1892995" cy="1179322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574EDE8-FAF6-415D-92E2-87C9D15CD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" y="3643697"/>
            <a:ext cx="1892995" cy="12241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A649CB13-3A45-4150-A5F8-FA18F228960C}"/>
              </a:ext>
            </a:extLst>
          </p:cNvPr>
          <p:cNvSpPr txBox="1"/>
          <p:nvPr/>
        </p:nvSpPr>
        <p:spPr>
          <a:xfrm>
            <a:off x="390585" y="9713803"/>
            <a:ext cx="626325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50" dirty="0"/>
              <a:t>Alle Angaben wurden sorgfältig erstellt und geprüft. Für eventuelle Fehler übernehmen wir keine Haftung. ENVILYSE GmbH, </a:t>
            </a:r>
            <a:r>
              <a:rPr lang="de-DE" sz="750" dirty="0" err="1"/>
              <a:t>Dok</a:t>
            </a:r>
            <a:r>
              <a:rPr lang="de-DE" sz="750" dirty="0"/>
              <a:t>. 106-05, August 2016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9244ADF-0BBC-44FA-A952-1EAA43267293}"/>
              </a:ext>
            </a:extLst>
          </p:cNvPr>
          <p:cNvGrpSpPr/>
          <p:nvPr/>
        </p:nvGrpSpPr>
        <p:grpSpPr>
          <a:xfrm>
            <a:off x="77262" y="121865"/>
            <a:ext cx="6692681" cy="1391511"/>
            <a:chOff x="64712" y="8464934"/>
            <a:chExt cx="6692681" cy="1391511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8DC9812F-A0ED-4B3A-A91A-3EAB60513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12" y="8488232"/>
              <a:ext cx="1708104" cy="114726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5" name="Abgerundetes Rechteck 8">
              <a:extLst>
                <a:ext uri="{FF2B5EF4-FFF2-40B4-BE49-F238E27FC236}">
                  <a16:creationId xmlns:a16="http://schemas.microsoft.com/office/drawing/2014/main" id="{3587B51B-9B89-48B4-A66C-7A855A3DFB13}"/>
                </a:ext>
              </a:extLst>
            </p:cNvPr>
            <p:cNvSpPr/>
            <p:nvPr/>
          </p:nvSpPr>
          <p:spPr>
            <a:xfrm>
              <a:off x="88033" y="8464934"/>
              <a:ext cx="6669360" cy="1246595"/>
            </a:xfrm>
            <a:prstGeom prst="roundRect">
              <a:avLst/>
            </a:prstGeom>
            <a:noFill/>
            <a:ln w="635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9C3E7127-8000-4F73-8D9F-446C1F1087BD}"/>
                </a:ext>
              </a:extLst>
            </p:cNvPr>
            <p:cNvSpPr txBox="1"/>
            <p:nvPr/>
          </p:nvSpPr>
          <p:spPr>
            <a:xfrm>
              <a:off x="1752634" y="8579172"/>
              <a:ext cx="3603872" cy="1277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/>
                <a:t>ENVILYSE GmbH	Tel.: +49 (0)201 384 389 21</a:t>
              </a:r>
            </a:p>
            <a:p>
              <a:r>
                <a:rPr lang="de-DE" sz="1100" dirty="0"/>
                <a:t>Kruppstr. 82-100	Fax: +49 (0)201 384 389 23</a:t>
              </a:r>
            </a:p>
            <a:p>
              <a:r>
                <a:rPr lang="de-DE" sz="1100" dirty="0"/>
                <a:t>45145 Essen		E-Mail: info@envilyse.de</a:t>
              </a:r>
            </a:p>
            <a:p>
              <a:endParaRPr lang="de-DE" sz="400" dirty="0"/>
            </a:p>
            <a:p>
              <a:endParaRPr lang="de-DE" sz="400" dirty="0"/>
            </a:p>
            <a:p>
              <a:pPr algn="ctr"/>
              <a:r>
                <a:rPr lang="de-DE" sz="1200" b="1" dirty="0"/>
                <a:t>Vertrieb und Service für Umweltmesstechnik</a:t>
              </a:r>
            </a:p>
            <a:p>
              <a:pPr algn="ctr"/>
              <a:r>
                <a:rPr lang="de-DE" sz="1200" b="1" dirty="0"/>
                <a:t>www.envilyse.de</a:t>
              </a:r>
            </a:p>
            <a:p>
              <a:endParaRPr lang="de-DE" sz="1200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6DEB602-BF6D-4977-B143-7778D2497E34}"/>
                </a:ext>
              </a:extLst>
            </p:cNvPr>
            <p:cNvSpPr txBox="1"/>
            <p:nvPr/>
          </p:nvSpPr>
          <p:spPr>
            <a:xfrm>
              <a:off x="5589241" y="8511200"/>
              <a:ext cx="103848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b="1" dirty="0">
                  <a:solidFill>
                    <a:srgbClr val="00CC00"/>
                  </a:solidFill>
                </a:rPr>
                <a:t>Luft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Wasser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Boden</a:t>
              </a:r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171BB4D0-EAFF-43F0-9E3F-F2480A9A5F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26" t="1601" r="7139" b="14382"/>
          <a:stretch/>
        </p:blipFill>
        <p:spPr>
          <a:xfrm>
            <a:off x="413020" y="7257256"/>
            <a:ext cx="1891102" cy="100197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C048508-500E-4ACD-9D38-C28F2C8B8B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198" t="11431" r="7208" b="9212"/>
          <a:stretch/>
        </p:blipFill>
        <p:spPr>
          <a:xfrm>
            <a:off x="339307" y="5085968"/>
            <a:ext cx="2034871" cy="117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3123728" y="7293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8057" y="118007"/>
            <a:ext cx="6669360" cy="9593522"/>
          </a:xfrm>
          <a:prstGeom prst="roundRect">
            <a:avLst>
              <a:gd name="adj" fmla="val 2547"/>
            </a:avLst>
          </a:prstGeom>
          <a:noFill/>
          <a:ln w="635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CC00"/>
              </a:solidFill>
            </a:endParaRP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C0B07154-1B2F-43A3-95BD-FCDA55EB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650847"/>
              </p:ext>
            </p:extLst>
          </p:nvPr>
        </p:nvGraphicFramePr>
        <p:xfrm>
          <a:off x="254385" y="1513376"/>
          <a:ext cx="6336704" cy="67855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61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Produktübersicht</a:t>
                      </a:r>
                    </a:p>
                    <a:p>
                      <a:pPr algn="ctr"/>
                      <a:r>
                        <a:rPr lang="de-DE" sz="2000" dirty="0"/>
                        <a:t>Filter für Partikel- und Gasmessgeräte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07">
                <a:tc>
                  <a:txBody>
                    <a:bodyPr/>
                    <a:lstStyle/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47 mm Membranfilter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Filtermembran aus PTFE; Porengröße XY µm</a:t>
                      </a:r>
                    </a:p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7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25 mm Membranfilter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Filtermembran aus PTFE; Porengröße XY µm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Kapsel–/ Inline Filter </a:t>
                      </a:r>
                      <a:br>
                        <a:rPr lang="de-DE" sz="1400" b="1" dirty="0"/>
                      </a:br>
                      <a:r>
                        <a:rPr lang="de-DE" sz="1400" b="1" dirty="0"/>
                        <a:t>HC21-4N-PTF - HEPA </a:t>
                      </a:r>
                    </a:p>
                    <a:p>
                      <a:pPr algn="l"/>
                      <a:endParaRPr lang="de-DE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Technische Details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61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8060</a:t>
                      </a:r>
                    </a:p>
                    <a:p>
                      <a:pPr algn="l"/>
                      <a:r>
                        <a:rPr lang="de-DE" sz="1400" b="1" dirty="0"/>
                        <a:t>Filterband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30mm x10 m für AE33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59521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25mm Aluminiumfolien</a:t>
                      </a:r>
                    </a:p>
                    <a:p>
                      <a:pPr algn="l"/>
                      <a:endParaRPr lang="de-DE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Stück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Folien für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Impaktorenstufen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ELPI+</a:t>
                      </a:r>
                      <a:endParaRPr lang="de-DE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6467868"/>
                  </a:ext>
                </a:extLst>
              </a:tr>
            </a:tbl>
          </a:graphicData>
        </a:graphic>
      </p:graphicFrame>
      <p:pic>
        <p:nvPicPr>
          <p:cNvPr id="18" name="Grafik 17">
            <a:extLst>
              <a:ext uri="{FF2B5EF4-FFF2-40B4-BE49-F238E27FC236}">
                <a16:creationId xmlns:a16="http://schemas.microsoft.com/office/drawing/2014/main" id="{C482F579-EF7B-4B9F-B8CD-36108E3FD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8" y="2360712"/>
            <a:ext cx="1892995" cy="1179322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574EDE8-FAF6-415D-92E2-87C9D15CD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" y="3643697"/>
            <a:ext cx="1892995" cy="12241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A649CB13-3A45-4150-A5F8-FA18F228960C}"/>
              </a:ext>
            </a:extLst>
          </p:cNvPr>
          <p:cNvSpPr txBox="1"/>
          <p:nvPr/>
        </p:nvSpPr>
        <p:spPr>
          <a:xfrm>
            <a:off x="390585" y="9713803"/>
            <a:ext cx="626325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50" dirty="0"/>
              <a:t>Alle Angaben wurden sorgfältig erstellt und geprüft. Für eventuelle Fehler übernehmen wir keine Haftung. ENVILYSE GmbH, </a:t>
            </a:r>
            <a:r>
              <a:rPr lang="de-DE" sz="750" dirty="0" err="1"/>
              <a:t>Dok</a:t>
            </a:r>
            <a:r>
              <a:rPr lang="de-DE" sz="750" dirty="0"/>
              <a:t>. 106-05, August 2016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9244ADF-0BBC-44FA-A952-1EAA43267293}"/>
              </a:ext>
            </a:extLst>
          </p:cNvPr>
          <p:cNvGrpSpPr/>
          <p:nvPr/>
        </p:nvGrpSpPr>
        <p:grpSpPr>
          <a:xfrm>
            <a:off x="77262" y="121865"/>
            <a:ext cx="6692681" cy="1391511"/>
            <a:chOff x="64712" y="8464934"/>
            <a:chExt cx="6692681" cy="1391511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8DC9812F-A0ED-4B3A-A91A-3EAB60513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12" y="8488232"/>
              <a:ext cx="1708104" cy="114726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5" name="Abgerundetes Rechteck 8">
              <a:extLst>
                <a:ext uri="{FF2B5EF4-FFF2-40B4-BE49-F238E27FC236}">
                  <a16:creationId xmlns:a16="http://schemas.microsoft.com/office/drawing/2014/main" id="{3587B51B-9B89-48B4-A66C-7A855A3DFB13}"/>
                </a:ext>
              </a:extLst>
            </p:cNvPr>
            <p:cNvSpPr/>
            <p:nvPr/>
          </p:nvSpPr>
          <p:spPr>
            <a:xfrm>
              <a:off x="88033" y="8464934"/>
              <a:ext cx="6669360" cy="1246595"/>
            </a:xfrm>
            <a:prstGeom prst="roundRect">
              <a:avLst/>
            </a:prstGeom>
            <a:noFill/>
            <a:ln w="635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9C3E7127-8000-4F73-8D9F-446C1F1087BD}"/>
                </a:ext>
              </a:extLst>
            </p:cNvPr>
            <p:cNvSpPr txBox="1"/>
            <p:nvPr/>
          </p:nvSpPr>
          <p:spPr>
            <a:xfrm>
              <a:off x="1752634" y="8579172"/>
              <a:ext cx="3603872" cy="1277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/>
                <a:t>ENVILYSE GmbH	Tel.: +49 (0)201 384 389 21</a:t>
              </a:r>
            </a:p>
            <a:p>
              <a:r>
                <a:rPr lang="de-DE" sz="1100" dirty="0"/>
                <a:t>Kruppstr. 82-100	Fax: +49 (0)201 384 389 23</a:t>
              </a:r>
            </a:p>
            <a:p>
              <a:r>
                <a:rPr lang="de-DE" sz="1100" dirty="0"/>
                <a:t>45145 Essen		E-Mail: info@envilyse.de</a:t>
              </a:r>
            </a:p>
            <a:p>
              <a:endParaRPr lang="de-DE" sz="400" dirty="0"/>
            </a:p>
            <a:p>
              <a:endParaRPr lang="de-DE" sz="400" dirty="0"/>
            </a:p>
            <a:p>
              <a:pPr algn="ctr"/>
              <a:r>
                <a:rPr lang="de-DE" sz="1200" b="1" dirty="0"/>
                <a:t>Vertrieb und Service für Umweltmesstechnik</a:t>
              </a:r>
            </a:p>
            <a:p>
              <a:pPr algn="ctr"/>
              <a:r>
                <a:rPr lang="de-DE" sz="1200" b="1" dirty="0"/>
                <a:t>www.envilyse.de</a:t>
              </a:r>
            </a:p>
            <a:p>
              <a:endParaRPr lang="de-DE" sz="1200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6DEB602-BF6D-4977-B143-7778D2497E34}"/>
                </a:ext>
              </a:extLst>
            </p:cNvPr>
            <p:cNvSpPr txBox="1"/>
            <p:nvPr/>
          </p:nvSpPr>
          <p:spPr>
            <a:xfrm>
              <a:off x="5589241" y="8511200"/>
              <a:ext cx="103848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b="1" dirty="0">
                  <a:solidFill>
                    <a:srgbClr val="00CC00"/>
                  </a:solidFill>
                </a:rPr>
                <a:t>Luft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Wasser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Boden</a:t>
              </a:r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171BB4D0-EAFF-43F0-9E3F-F2480A9A5F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26" t="1601" r="7139" b="14382"/>
          <a:stretch/>
        </p:blipFill>
        <p:spPr>
          <a:xfrm>
            <a:off x="413020" y="7257256"/>
            <a:ext cx="1891102" cy="100197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C048508-500E-4ACD-9D38-C28F2C8B8B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198" t="11431" r="7208" b="9212"/>
          <a:stretch/>
        </p:blipFill>
        <p:spPr>
          <a:xfrm>
            <a:off x="266911" y="5085968"/>
            <a:ext cx="2121337" cy="12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9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3123728" y="7293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8057" y="118007"/>
            <a:ext cx="6669360" cy="9593522"/>
          </a:xfrm>
          <a:prstGeom prst="roundRect">
            <a:avLst>
              <a:gd name="adj" fmla="val 2547"/>
            </a:avLst>
          </a:prstGeom>
          <a:noFill/>
          <a:ln w="635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CC00"/>
              </a:solidFill>
            </a:endParaRP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C0B07154-1B2F-43A3-95BD-FCDA55EB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05224"/>
              </p:ext>
            </p:extLst>
          </p:nvPr>
        </p:nvGraphicFramePr>
        <p:xfrm>
          <a:off x="254361" y="1551784"/>
          <a:ext cx="6336704" cy="731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61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Produktübersicht</a:t>
                      </a:r>
                    </a:p>
                    <a:p>
                      <a:pPr algn="ctr"/>
                      <a:r>
                        <a:rPr lang="de-DE" sz="2000" dirty="0"/>
                        <a:t>Filter für Partikel- und Gasmessgeräte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07">
                <a:tc>
                  <a:txBody>
                    <a:bodyPr/>
                    <a:lstStyle/>
                    <a:p>
                      <a:pPr algn="l"/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47 mm Membranfilter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Filtermembran aus PTFE; Porengröße XY µm</a:t>
                      </a:r>
                    </a:p>
                    <a:p>
                      <a:pPr algn="l"/>
                      <a:endParaRPr lang="de-D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7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25 mm Membranfilter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Filtermembran aus PTFE; Porengröße XY µm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Kapsel–/ Inline Filter </a:t>
                      </a:r>
                      <a:br>
                        <a:rPr lang="de-DE" sz="1200" b="1" dirty="0"/>
                      </a:br>
                      <a:r>
                        <a:rPr lang="de-DE" sz="1200" b="1" dirty="0"/>
                        <a:t>HC21-4N-PTF - HEPA 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Technische Details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8060</a:t>
                      </a:r>
                    </a:p>
                    <a:p>
                      <a:pPr algn="l"/>
                      <a:r>
                        <a:rPr lang="de-DE" sz="1200" b="1" dirty="0"/>
                        <a:t>Filterband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95214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Ø25mm Aluminiumfolien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Stück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Folien für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Impaktorenstufen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ELPI+</a:t>
                      </a:r>
                      <a:endParaRPr lang="de-D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4844192"/>
                  </a:ext>
                </a:extLst>
              </a:tr>
            </a:tbl>
          </a:graphicData>
        </a:graphic>
      </p:graphicFrame>
      <p:pic>
        <p:nvPicPr>
          <p:cNvPr id="18" name="Grafik 17">
            <a:extLst>
              <a:ext uri="{FF2B5EF4-FFF2-40B4-BE49-F238E27FC236}">
                <a16:creationId xmlns:a16="http://schemas.microsoft.com/office/drawing/2014/main" id="{C482F579-EF7B-4B9F-B8CD-36108E3FD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8" y="2360712"/>
            <a:ext cx="1892995" cy="1179322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B1CDC25-BA1A-4FE9-93E2-FB057155AF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9" t="4134" r="2618"/>
          <a:stretch/>
        </p:blipFill>
        <p:spPr>
          <a:xfrm>
            <a:off x="288713" y="5141831"/>
            <a:ext cx="2073148" cy="1224136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574EDE8-FAF6-415D-92E2-87C9D15CD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" y="3643697"/>
            <a:ext cx="1892995" cy="12241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A649CB13-3A45-4150-A5F8-FA18F228960C}"/>
              </a:ext>
            </a:extLst>
          </p:cNvPr>
          <p:cNvSpPr txBox="1"/>
          <p:nvPr/>
        </p:nvSpPr>
        <p:spPr>
          <a:xfrm>
            <a:off x="390585" y="9713803"/>
            <a:ext cx="626325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50" dirty="0"/>
              <a:t>Alle Angaben wurden sorgfältig erstellt und geprüft. Für eventuelle Fehler übernehmen wir keine Haftung. ENVILYSE GmbH, </a:t>
            </a:r>
            <a:r>
              <a:rPr lang="de-DE" sz="750" dirty="0" err="1"/>
              <a:t>Dok</a:t>
            </a:r>
            <a:r>
              <a:rPr lang="de-DE" sz="750" dirty="0"/>
              <a:t>. 106-05, August 2016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9244ADF-0BBC-44FA-A952-1EAA43267293}"/>
              </a:ext>
            </a:extLst>
          </p:cNvPr>
          <p:cNvGrpSpPr/>
          <p:nvPr/>
        </p:nvGrpSpPr>
        <p:grpSpPr>
          <a:xfrm>
            <a:off x="77262" y="121865"/>
            <a:ext cx="6692681" cy="1391511"/>
            <a:chOff x="64712" y="8464934"/>
            <a:chExt cx="6692681" cy="1391511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8DC9812F-A0ED-4B3A-A91A-3EAB60513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12" y="8488232"/>
              <a:ext cx="1708104" cy="114726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5" name="Abgerundetes Rechteck 8">
              <a:extLst>
                <a:ext uri="{FF2B5EF4-FFF2-40B4-BE49-F238E27FC236}">
                  <a16:creationId xmlns:a16="http://schemas.microsoft.com/office/drawing/2014/main" id="{3587B51B-9B89-48B4-A66C-7A855A3DFB13}"/>
                </a:ext>
              </a:extLst>
            </p:cNvPr>
            <p:cNvSpPr/>
            <p:nvPr/>
          </p:nvSpPr>
          <p:spPr>
            <a:xfrm>
              <a:off x="88033" y="8464934"/>
              <a:ext cx="6669360" cy="1246595"/>
            </a:xfrm>
            <a:prstGeom prst="roundRect">
              <a:avLst/>
            </a:prstGeom>
            <a:noFill/>
            <a:ln w="635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9C3E7127-8000-4F73-8D9F-446C1F1087BD}"/>
                </a:ext>
              </a:extLst>
            </p:cNvPr>
            <p:cNvSpPr txBox="1"/>
            <p:nvPr/>
          </p:nvSpPr>
          <p:spPr>
            <a:xfrm>
              <a:off x="1752634" y="8579172"/>
              <a:ext cx="3603872" cy="1277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/>
                <a:t>ENVILYSE GmbH	Tel.: +49 (0)201 384 389 21</a:t>
              </a:r>
            </a:p>
            <a:p>
              <a:r>
                <a:rPr lang="de-DE" sz="1100" dirty="0"/>
                <a:t>Kruppstr. 82-100	Fax: +49 (0)201 384 389 23</a:t>
              </a:r>
            </a:p>
            <a:p>
              <a:r>
                <a:rPr lang="de-DE" sz="1100" dirty="0"/>
                <a:t>45145 Essen		E-Mail: info@envilyse.de</a:t>
              </a:r>
            </a:p>
            <a:p>
              <a:endParaRPr lang="de-DE" sz="400" dirty="0"/>
            </a:p>
            <a:p>
              <a:endParaRPr lang="de-DE" sz="400" dirty="0"/>
            </a:p>
            <a:p>
              <a:pPr algn="ctr"/>
              <a:r>
                <a:rPr lang="de-DE" sz="1200" b="1" dirty="0"/>
                <a:t>Vertrieb und Service für Umweltmesstechnik</a:t>
              </a:r>
            </a:p>
            <a:p>
              <a:pPr algn="ctr"/>
              <a:r>
                <a:rPr lang="de-DE" sz="1200" b="1" dirty="0"/>
                <a:t>www.envilyse.de</a:t>
              </a:r>
            </a:p>
            <a:p>
              <a:endParaRPr lang="de-DE" sz="1200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6DEB602-BF6D-4977-B143-7778D2497E34}"/>
                </a:ext>
              </a:extLst>
            </p:cNvPr>
            <p:cNvSpPr txBox="1"/>
            <p:nvPr/>
          </p:nvSpPr>
          <p:spPr>
            <a:xfrm>
              <a:off x="5589241" y="8511200"/>
              <a:ext cx="103848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b="1" dirty="0">
                  <a:solidFill>
                    <a:srgbClr val="00CC00"/>
                  </a:solidFill>
                </a:rPr>
                <a:t>Luft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Wasser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Boden</a:t>
              </a:r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8E450C0E-EC82-49CE-AF9B-488C294A1B9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26" t="1601" r="7139" b="14382"/>
          <a:stretch/>
        </p:blipFill>
        <p:spPr>
          <a:xfrm>
            <a:off x="390585" y="7751511"/>
            <a:ext cx="1891102" cy="100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1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88033" y="119740"/>
            <a:ext cx="6669360" cy="1246595"/>
          </a:xfrm>
          <a:prstGeom prst="roundRect">
            <a:avLst/>
          </a:prstGeom>
          <a:noFill/>
          <a:ln w="635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170862"/>
            <a:ext cx="1708104" cy="1147267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Textfeld 1"/>
          <p:cNvSpPr txBox="1"/>
          <p:nvPr/>
        </p:nvSpPr>
        <p:spPr>
          <a:xfrm>
            <a:off x="1243452" y="268827"/>
            <a:ext cx="2839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/>
              <a:t>Produktübersicht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-3123728" y="7293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8057" y="118007"/>
            <a:ext cx="6669360" cy="9593522"/>
          </a:xfrm>
          <a:prstGeom prst="roundRect">
            <a:avLst>
              <a:gd name="adj" fmla="val 2547"/>
            </a:avLst>
          </a:prstGeom>
          <a:noFill/>
          <a:ln w="635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CC00"/>
              </a:solidFill>
            </a:endParaRP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C0B07154-1B2F-43A3-95BD-FCDA55EB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64356"/>
              </p:ext>
            </p:extLst>
          </p:nvPr>
        </p:nvGraphicFramePr>
        <p:xfrm>
          <a:off x="254361" y="1551784"/>
          <a:ext cx="6336704" cy="678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61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Spezifikationen der einzelnen Modelle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07">
                <a:tc>
                  <a:txBody>
                    <a:bodyPr/>
                    <a:lstStyle/>
                    <a:p>
                      <a:pPr algn="l"/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47 mm Membranfilter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Filtermembran aus PTFE; Porengröße XY µm</a:t>
                      </a:r>
                    </a:p>
                    <a:p>
                      <a:pPr algn="l"/>
                      <a:endParaRPr lang="de-DE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7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25 mm Membranfilter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Filtermembran aus PTFE; Porengröße XY µm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Kapsel–/ Inline Filter </a:t>
                      </a:r>
                      <a:br>
                        <a:rPr lang="de-DE" sz="1400" b="1" dirty="0"/>
                      </a:br>
                      <a:r>
                        <a:rPr lang="de-DE" sz="1400" b="1" dirty="0"/>
                        <a:t>HC21-4N-PTF - HEPA </a:t>
                      </a:r>
                    </a:p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Technische Details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51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/>
                        <a:t>8060</a:t>
                      </a:r>
                    </a:p>
                    <a:p>
                      <a:pPr algn="l"/>
                      <a:r>
                        <a:rPr lang="de-DE" sz="1400" b="1" dirty="0"/>
                        <a:t>Filterband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30mmx10m für AE33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95214"/>
                  </a:ext>
                </a:extLst>
              </a:tr>
              <a:tr h="125121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25mm Aluminiumfolien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Stück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Folien für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Impaktorenstufen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ELPI+</a:t>
                      </a:r>
                      <a:endParaRPr lang="de-DE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514588"/>
                  </a:ext>
                </a:extLst>
              </a:tr>
            </a:tbl>
          </a:graphicData>
        </a:graphic>
      </p:graphicFrame>
      <p:pic>
        <p:nvPicPr>
          <p:cNvPr id="18" name="Grafik 17">
            <a:extLst>
              <a:ext uri="{FF2B5EF4-FFF2-40B4-BE49-F238E27FC236}">
                <a16:creationId xmlns:a16="http://schemas.microsoft.com/office/drawing/2014/main" id="{C482F579-EF7B-4B9F-B8CD-36108E3FDB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8" y="2360712"/>
            <a:ext cx="1892995" cy="1179322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574EDE8-FAF6-415D-92E2-87C9D15CD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" y="3643697"/>
            <a:ext cx="1892995" cy="1224136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C53CB4E-3BF2-4FBB-9322-4730C9975DAB}"/>
              </a:ext>
            </a:extLst>
          </p:cNvPr>
          <p:cNvSpPr txBox="1"/>
          <p:nvPr/>
        </p:nvSpPr>
        <p:spPr>
          <a:xfrm>
            <a:off x="-274030" y="735559"/>
            <a:ext cx="5888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/>
              <a:t>Filter für Partikel- und Gasmessgeräte 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649CB13-3A45-4150-A5F8-FA18F228960C}"/>
              </a:ext>
            </a:extLst>
          </p:cNvPr>
          <p:cNvSpPr txBox="1"/>
          <p:nvPr/>
        </p:nvSpPr>
        <p:spPr>
          <a:xfrm>
            <a:off x="390585" y="9713803"/>
            <a:ext cx="626325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50" dirty="0"/>
              <a:t>Alle Angaben wurden sorgfältig erstellt und geprüft. Für eventuelle Fehler übernehmen wir keine Haftung. ENVILYSE GmbH, </a:t>
            </a:r>
            <a:r>
              <a:rPr lang="de-DE" sz="750" dirty="0" err="1"/>
              <a:t>Dok</a:t>
            </a:r>
            <a:r>
              <a:rPr lang="de-DE" sz="750" dirty="0"/>
              <a:t>. 106-05, August 2016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5BAB4BE-3566-4F11-BE7B-D05DBE5BA0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26" t="1601" r="7139" b="14382"/>
          <a:stretch/>
        </p:blipFill>
        <p:spPr>
          <a:xfrm>
            <a:off x="390585" y="7161603"/>
            <a:ext cx="1891102" cy="1001977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6D05498-8AB2-46A9-8F4D-908F60BE81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198" t="11431" r="7208" b="9212"/>
          <a:stretch/>
        </p:blipFill>
        <p:spPr>
          <a:xfrm>
            <a:off x="282308" y="5065597"/>
            <a:ext cx="2034871" cy="117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5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3123728" y="7293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88057" y="118007"/>
            <a:ext cx="6669360" cy="9593522"/>
          </a:xfrm>
          <a:prstGeom prst="roundRect">
            <a:avLst>
              <a:gd name="adj" fmla="val 2547"/>
            </a:avLst>
          </a:prstGeom>
          <a:noFill/>
          <a:ln w="635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CC00"/>
              </a:solidFill>
            </a:endParaRP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C0B07154-1B2F-43A3-95BD-FCDA55EB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21486"/>
              </p:ext>
            </p:extLst>
          </p:nvPr>
        </p:nvGraphicFramePr>
        <p:xfrm>
          <a:off x="254361" y="1551784"/>
          <a:ext cx="6336704" cy="68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610">
                <a:tc grid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Produktübersicht</a:t>
                      </a:r>
                    </a:p>
                    <a:p>
                      <a:pPr algn="ctr"/>
                      <a:r>
                        <a:rPr lang="de-DE" sz="2000" dirty="0"/>
                        <a:t>Filter für Partikel- und Gasmessgeräte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607">
                <a:tc>
                  <a:txBody>
                    <a:bodyPr/>
                    <a:lstStyle/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47 mm Membranfilter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Filtermembran aus PTFE; Porengröße XY µm</a:t>
                      </a:r>
                    </a:p>
                    <a:p>
                      <a:pPr algn="l"/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74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25 mm Membranfilter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/>
                        <a:t>Filtermembran aus PTFE; Porengröße XY µm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7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Kapsel–/ Inline Filter </a:t>
                      </a:r>
                      <a:br>
                        <a:rPr lang="de-DE" sz="1200" b="1" dirty="0"/>
                      </a:br>
                      <a:r>
                        <a:rPr lang="de-DE" sz="1200" b="1" dirty="0"/>
                        <a:t>HC21-4N-PTF - HEPA 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Technische Details</a:t>
                      </a:r>
                    </a:p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606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8060</a:t>
                      </a:r>
                    </a:p>
                    <a:p>
                      <a:pPr algn="l"/>
                      <a:r>
                        <a:rPr lang="de-DE" sz="1200" b="1" dirty="0"/>
                        <a:t>Filterband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5214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/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Ø25mm Aluminiumfolien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Stück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Folien für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Impaktorenstufen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ELPI+</a:t>
                      </a:r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5116"/>
                  </a:ext>
                </a:extLst>
              </a:tr>
            </a:tbl>
          </a:graphicData>
        </a:graphic>
      </p:graphicFrame>
      <p:pic>
        <p:nvPicPr>
          <p:cNvPr id="18" name="Grafik 17">
            <a:extLst>
              <a:ext uri="{FF2B5EF4-FFF2-40B4-BE49-F238E27FC236}">
                <a16:creationId xmlns:a16="http://schemas.microsoft.com/office/drawing/2014/main" id="{C482F579-EF7B-4B9F-B8CD-36108E3FD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8" y="2360712"/>
            <a:ext cx="1892995" cy="1179322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B1CDC25-BA1A-4FE9-93E2-FB057155AF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9" t="4134" r="2618"/>
          <a:stretch/>
        </p:blipFill>
        <p:spPr>
          <a:xfrm>
            <a:off x="318222" y="5126135"/>
            <a:ext cx="2073148" cy="1224136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574EDE8-FAF6-415D-92E2-87C9D15CD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" y="3643697"/>
            <a:ext cx="1892995" cy="12241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A649CB13-3A45-4150-A5F8-FA18F228960C}"/>
              </a:ext>
            </a:extLst>
          </p:cNvPr>
          <p:cNvSpPr txBox="1"/>
          <p:nvPr/>
        </p:nvSpPr>
        <p:spPr>
          <a:xfrm>
            <a:off x="390585" y="9713803"/>
            <a:ext cx="626325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50" dirty="0"/>
              <a:t>Alle Angaben wurden sorgfältig erstellt und geprüft. Für eventuelle Fehler übernehmen wir keine Haftung. ENVILYSE GmbH, </a:t>
            </a:r>
            <a:r>
              <a:rPr lang="de-DE" sz="750" dirty="0" err="1"/>
              <a:t>Dok</a:t>
            </a:r>
            <a:r>
              <a:rPr lang="de-DE" sz="750" dirty="0"/>
              <a:t>. 106-05, August 2016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9244ADF-0BBC-44FA-A952-1EAA43267293}"/>
              </a:ext>
            </a:extLst>
          </p:cNvPr>
          <p:cNvGrpSpPr/>
          <p:nvPr/>
        </p:nvGrpSpPr>
        <p:grpSpPr>
          <a:xfrm>
            <a:off x="77262" y="121865"/>
            <a:ext cx="6692681" cy="1391511"/>
            <a:chOff x="64712" y="8464934"/>
            <a:chExt cx="6692681" cy="1391511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8DC9812F-A0ED-4B3A-A91A-3EAB60513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12" y="8488232"/>
              <a:ext cx="1708104" cy="114726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5" name="Abgerundetes Rechteck 8">
              <a:extLst>
                <a:ext uri="{FF2B5EF4-FFF2-40B4-BE49-F238E27FC236}">
                  <a16:creationId xmlns:a16="http://schemas.microsoft.com/office/drawing/2014/main" id="{3587B51B-9B89-48B4-A66C-7A855A3DFB13}"/>
                </a:ext>
              </a:extLst>
            </p:cNvPr>
            <p:cNvSpPr/>
            <p:nvPr/>
          </p:nvSpPr>
          <p:spPr>
            <a:xfrm>
              <a:off x="88033" y="8464934"/>
              <a:ext cx="6669360" cy="1246595"/>
            </a:xfrm>
            <a:prstGeom prst="roundRect">
              <a:avLst/>
            </a:prstGeom>
            <a:noFill/>
            <a:ln w="635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9C3E7127-8000-4F73-8D9F-446C1F1087BD}"/>
                </a:ext>
              </a:extLst>
            </p:cNvPr>
            <p:cNvSpPr txBox="1"/>
            <p:nvPr/>
          </p:nvSpPr>
          <p:spPr>
            <a:xfrm>
              <a:off x="1752634" y="8579172"/>
              <a:ext cx="3603872" cy="1277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/>
                <a:t>ENVILYSE GmbH	Tel.: +49 (0)201 384 389 21</a:t>
              </a:r>
            </a:p>
            <a:p>
              <a:r>
                <a:rPr lang="de-DE" sz="1100" dirty="0"/>
                <a:t>Kruppstr. 82-100	Fax: +49 (0)201 384 389 23</a:t>
              </a:r>
            </a:p>
            <a:p>
              <a:r>
                <a:rPr lang="de-DE" sz="1100" dirty="0"/>
                <a:t>45145 Essen		E-Mail: info@envilyse.de</a:t>
              </a:r>
            </a:p>
            <a:p>
              <a:endParaRPr lang="de-DE" sz="400" dirty="0"/>
            </a:p>
            <a:p>
              <a:endParaRPr lang="de-DE" sz="400" dirty="0"/>
            </a:p>
            <a:p>
              <a:pPr algn="ctr"/>
              <a:r>
                <a:rPr lang="de-DE" sz="1200" b="1" dirty="0"/>
                <a:t>Vertrieb und Service für Umweltmesstechnik</a:t>
              </a:r>
            </a:p>
            <a:p>
              <a:pPr algn="ctr"/>
              <a:r>
                <a:rPr lang="de-DE" sz="1200" b="1" dirty="0"/>
                <a:t>www.envilyse.de</a:t>
              </a:r>
            </a:p>
            <a:p>
              <a:endParaRPr lang="de-DE" sz="1200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6DEB602-BF6D-4977-B143-7778D2497E34}"/>
                </a:ext>
              </a:extLst>
            </p:cNvPr>
            <p:cNvSpPr txBox="1"/>
            <p:nvPr/>
          </p:nvSpPr>
          <p:spPr>
            <a:xfrm>
              <a:off x="5589241" y="8511200"/>
              <a:ext cx="103848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b="1" dirty="0">
                  <a:solidFill>
                    <a:srgbClr val="00CC00"/>
                  </a:solidFill>
                </a:rPr>
                <a:t>Luft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Wasser</a:t>
              </a:r>
            </a:p>
            <a:p>
              <a:r>
                <a:rPr lang="de-DE" sz="2200" b="1" dirty="0">
                  <a:solidFill>
                    <a:srgbClr val="00CC00"/>
                  </a:solidFill>
                </a:rPr>
                <a:t>Boden</a:t>
              </a:r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5915A954-56D2-4F09-B9DD-9DB9FD62FEA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26" t="1601" r="7139" b="14382"/>
          <a:stretch/>
        </p:blipFill>
        <p:spPr>
          <a:xfrm>
            <a:off x="283870" y="7244867"/>
            <a:ext cx="2070370" cy="109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862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A4-Papier (210 x 297 mm)</PresentationFormat>
  <Paragraphs>139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Beckert</dc:creator>
  <cp:lastModifiedBy>Praktikant</cp:lastModifiedBy>
  <cp:revision>85</cp:revision>
  <cp:lastPrinted>2013-07-15T14:17:03Z</cp:lastPrinted>
  <dcterms:created xsi:type="dcterms:W3CDTF">2013-07-10T15:03:29Z</dcterms:created>
  <dcterms:modified xsi:type="dcterms:W3CDTF">2017-11-28T08:26:05Z</dcterms:modified>
</cp:coreProperties>
</file>